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326" r:id="rId2"/>
    <p:sldId id="342" r:id="rId3"/>
    <p:sldId id="343" r:id="rId4"/>
    <p:sldId id="350" r:id="rId5"/>
    <p:sldId id="348" r:id="rId6"/>
    <p:sldId id="344" r:id="rId7"/>
    <p:sldId id="345" r:id="rId8"/>
    <p:sldId id="351" r:id="rId9"/>
    <p:sldId id="349" r:id="rId10"/>
    <p:sldId id="320" r:id="rId11"/>
    <p:sldId id="341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9"/>
    <p:restoredTop sz="87219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E2C5-D28A-9248-98F1-E7100A3E3931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74055-6770-A94A-A76D-EE5CC3CAD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066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56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5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call monitoring module gathers the system call traces with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Sysdig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streaming system calls are separated into segments before being mapped into feature vectors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Anomaly analysis module – provide guidance of risk of 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amomaly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 the system call sequences with existing attack database;</a:t>
            </a:r>
          </a:p>
          <a:p>
            <a:pPr marL="685800" lvl="1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segments of system call traces and determine whether this is a standalone anomaly or not;</a:t>
            </a:r>
          </a:p>
          <a:p>
            <a:pPr marL="228600" indent="-228600">
              <a:buAutoNum type="arabicPeriod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reason: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Good performance in literature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4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Figure shows the experimental platform we built for generating normal and abnormal system call traces. To avoid the inferences of other user activities, we set up a Docker container running CouchDB or MongoDB server in a virtual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(VM1).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implemented in the kernel space to collect system call traces generated by the running container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To simulate the dynamic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real-world database users, we send requests to the container from the same virtual machine (VM1). This is conducted with Apache JMeter, which is an open-source workload generation tool. For abnormal traces, we conduct attacks with exploitation tools,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Nmap and Metasploit, in another virtual machine (VM2).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TPR and FPR values show a growing trend with larger segmentation length values for all applications and features . The TPR converges to a value close to 1 and the total performance degrades with higher FPR if the segmentation length exceeds that point. </a:t>
            </a:r>
          </a:p>
          <a:p>
            <a:pPr marL="228600" indent="-228600">
              <a:buAutoNum type="arabicPeriod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an optimal segmentation value exists. Based on the experiments, its 30000.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feature vectors: the feature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tfidf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performs significantly worse than the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ngram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features for all applications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ngram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produce nearly identical results along various segmentation lengths for a given kernel.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III summarizes the AUC, TPR and FPR values of the OC-SVM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 for all applications and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74055-6770-A94A-A76D-EE5CC3CAD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005D-87C7-F24D-BBB4-D9494E9A7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A67DF-973C-5041-B6FF-C332A09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8161-17E2-7245-B850-8F04F415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4AE9-1493-6A42-BDE1-7C00EC8FE266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A9D5C-4144-6444-85A3-5C19A12F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0E53-379A-8845-935D-73415AAD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B643-3BC4-9147-9A10-A904CF1B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6EEEB-6A9A-7F45-ABC4-550739F2E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6879-F47D-3346-BCE4-489718E4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05E2-5A0E-7D4D-8F49-33628CE43E9A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9E87-DC25-844F-9625-BF9C3431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736D-91F0-454D-8957-1556BF2D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9;p14">
            <a:extLst>
              <a:ext uri="{FF2B5EF4-FFF2-40B4-BE49-F238E27FC236}">
                <a16:creationId xmlns:a16="http://schemas.microsoft.com/office/drawing/2014/main" id="{41826F58-EC6A-C143-98BC-7BCE2CF5A47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FB09A-6A95-1942-B1FD-2CB7D9793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82979-E077-EE40-9FDF-9C8D72F1E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A0EB0-2D3F-A040-AC27-FE70D763F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F8F0-9F75-9945-B0A5-2BE565F0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7423-5E6C-AA40-92F9-B0AA95A2DAB1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D5B5-F352-2744-ACED-C9444F73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68C5-F98A-8F4E-A9FD-24671F4D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9;p14">
            <a:extLst>
              <a:ext uri="{FF2B5EF4-FFF2-40B4-BE49-F238E27FC236}">
                <a16:creationId xmlns:a16="http://schemas.microsoft.com/office/drawing/2014/main" id="{F7AD3442-2181-7843-AD69-930D5969335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BCFC6-E136-AD4B-9ABE-70C2F68B1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3A01-59B9-6843-B5A7-5AA07962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AB8A-35B4-2C46-B61C-E33C9824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7DFA6-3ABA-FE40-84B9-CA09AD88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2EF4-B989-EA4F-8922-5BA87DB6862A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BB58-CC46-AF46-B054-732020A0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2F3D-CD31-9F46-B850-46CC1EA3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9;p14">
            <a:extLst>
              <a:ext uri="{FF2B5EF4-FFF2-40B4-BE49-F238E27FC236}">
                <a16:creationId xmlns:a16="http://schemas.microsoft.com/office/drawing/2014/main" id="{093AD1F6-2A05-2A4B-AD21-7833B3A6F25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DA83CB-7E13-A44D-B40F-E27510AFC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041B-FD58-8942-A3B6-D7F056D4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0895A-B84B-704A-86D3-5D3820DE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168F-E7FF-B249-9E21-3196615D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0D58-5E8B-B845-A9BD-1D9DDAA050A8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EAF2-DE8F-7849-B11B-AC5DEA7E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9556-BC02-1B4C-813F-9D716BB6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9;p14">
            <a:extLst>
              <a:ext uri="{FF2B5EF4-FFF2-40B4-BE49-F238E27FC236}">
                <a16:creationId xmlns:a16="http://schemas.microsoft.com/office/drawing/2014/main" id="{000F62B5-F912-5F4E-B862-DC42DFD6E2D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A40DB-0965-A244-9DC8-59C233EEC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9EBF-A448-114B-89CF-6E0A9586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4DD7-1723-3242-97AC-381F3A5AD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60F3-1F94-7D44-AC2A-67BE6B28B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B6590-5A5C-2D46-B8FF-33C0AE4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A51A-3AFD-8B4B-B798-1745D0C7AF6B}" type="datetime1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416A0-1187-FF4B-8348-A6BF0AD2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0F8EC-69F6-D341-ADAD-87F3DC28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89;p14">
            <a:extLst>
              <a:ext uri="{FF2B5EF4-FFF2-40B4-BE49-F238E27FC236}">
                <a16:creationId xmlns:a16="http://schemas.microsoft.com/office/drawing/2014/main" id="{85AFC735-75A5-A045-B5E6-E6924FF993A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84F92-7EFE-1D45-B5B0-42E33A9333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4424-E45A-B34D-A0B6-76F977B2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5AD6F-5FA2-AB45-8D88-0F237E1F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740D9-D463-F345-95B5-FBF154799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6FA5D-0DA1-FA4F-A7A6-C84EC159F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83547-1EAD-A549-AC7C-BC62E2DCF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254F7-4168-1948-9168-61C4BC56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A7D0-90CD-6849-BAA6-1C9DB8CE2127}" type="datetime1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F3E5F-608E-AA4A-A12E-2DF85CB2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2C896-B70E-6141-9B92-058B107C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89;p14">
            <a:extLst>
              <a:ext uri="{FF2B5EF4-FFF2-40B4-BE49-F238E27FC236}">
                <a16:creationId xmlns:a16="http://schemas.microsoft.com/office/drawing/2014/main" id="{45FA1278-67B2-6644-8206-810C78149A0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DE5E50-92DF-7E4E-8771-8136FA7EB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3C8E-D275-C244-881A-1B8A1B04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5B8D4-2CFD-3F4A-8274-B4276237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6D1-E9A6-FC40-889C-69997DB353A5}" type="datetime1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FFDB8-544D-A84F-8206-6EB396D6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426BD-2152-A043-8308-3753F7F8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89;p14">
            <a:extLst>
              <a:ext uri="{FF2B5EF4-FFF2-40B4-BE49-F238E27FC236}">
                <a16:creationId xmlns:a16="http://schemas.microsoft.com/office/drawing/2014/main" id="{155B9B60-9E1E-8E48-B184-634AE6DAE06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16F5F-1936-BD47-86B4-0830BD23A5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D1B0A-6817-9649-A242-A8BB34CE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C1B-ACEC-164E-BADE-D9BDA3D97761}" type="datetime1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CB942-55BE-694B-868D-984FF8E2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625DA-F750-6643-9AC7-E1932C1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89;p14">
            <a:extLst>
              <a:ext uri="{FF2B5EF4-FFF2-40B4-BE49-F238E27FC236}">
                <a16:creationId xmlns:a16="http://schemas.microsoft.com/office/drawing/2014/main" id="{DE5AC169-8E2D-2744-B7C3-A24B17CE05C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85CD5-8277-5240-BBA6-B3632DAA4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6D68-EBE8-1F4D-8DDA-37697374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0B9D-51B0-7C40-8D68-F6170A8B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B9BC9-5EF6-DA4C-84CD-F9D35A86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277DD-AFDB-1C4F-9408-3DA8C789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8501-ECD4-E64F-99AC-763C8454CB17}" type="datetime1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89CC9-B4AA-AF4B-8C4A-A4E14146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30CC7-2A70-B840-88BE-BC83584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89;p14">
            <a:extLst>
              <a:ext uri="{FF2B5EF4-FFF2-40B4-BE49-F238E27FC236}">
                <a16:creationId xmlns:a16="http://schemas.microsoft.com/office/drawing/2014/main" id="{575B42A4-F90F-3C45-AD4B-15B609D0B54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E21522-51C5-FC47-943C-FEF038EA7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9677-4208-314C-9010-0E010E7C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4BC5E-6494-F940-9A4E-1DD1CBBFA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3483D-F45D-B849-B7CD-EEC64F89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D34D4-F161-3F49-91E1-8D097404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9EA-2FCD-804A-B404-79255A02A4FD}" type="datetime1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807EA-1502-3548-902B-191B1EE1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A9095-BA61-8949-97C6-C159A5EF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89;p14">
            <a:extLst>
              <a:ext uri="{FF2B5EF4-FFF2-40B4-BE49-F238E27FC236}">
                <a16:creationId xmlns:a16="http://schemas.microsoft.com/office/drawing/2014/main" id="{2EB4FB8B-C054-FC48-B1C3-2FBA9878703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89" y="1590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9CB1D2-76B4-4244-A2F9-619DAB4F86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05823" y="99366"/>
            <a:ext cx="1222388" cy="535083"/>
          </a:xfrm>
          <a:prstGeom prst="rect">
            <a:avLst/>
          </a:prstGeom>
        </p:spPr>
      </p:pic>
      <p:pic>
        <p:nvPicPr>
          <p:cNvPr id="10" name="Google Shape;89;p14">
            <a:extLst>
              <a:ext uri="{FF2B5EF4-FFF2-40B4-BE49-F238E27FC236}">
                <a16:creationId xmlns:a16="http://schemas.microsoft.com/office/drawing/2014/main" id="{EB7ADFD2-386E-6C47-8CBA-13D8F1EE36C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189" y="311490"/>
            <a:ext cx="2741179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76EA04-9CD2-9A4D-8583-E71F31563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58223" y="251766"/>
            <a:ext cx="1222388" cy="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CB7BC-E60F-784A-9D65-0FB0AD43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26959-BA0A-0349-86C9-D165C481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E81A-10C0-2E4B-A3C8-1C4BB1D58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D657-868C-2849-B9FE-1CDCA80768FF}" type="datetime1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0ED7-1A07-0148-A8A8-213A86BCE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D4282-8C09-E44C-9543-0E8FECD0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831C-B3E7-F340-8790-863A321A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l4ld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9376" y="1633477"/>
            <a:ext cx="12073247" cy="2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sz="4800" dirty="0"/>
              <a:t>A real-time intrusion detection system based on</a:t>
            </a:r>
            <a:br>
              <a:rPr lang="en-GB" sz="4800" dirty="0"/>
            </a:br>
            <a:r>
              <a:rPr lang="en-GB" sz="4800" dirty="0"/>
              <a:t>OC-SVM for containerized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0DE5D-B0D8-4C4B-A322-6149FC97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1195"/>
            <a:ext cx="12192000" cy="1084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C007BB-A02F-E742-8583-251878441C2D}"/>
              </a:ext>
            </a:extLst>
          </p:cNvPr>
          <p:cNvSpPr txBox="1"/>
          <p:nvPr/>
        </p:nvSpPr>
        <p:spPr>
          <a:xfrm>
            <a:off x="8581446" y="4289481"/>
            <a:ext cx="306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Lu Zhang</a:t>
            </a:r>
          </a:p>
          <a:p>
            <a:r>
              <a:rPr lang="en-NL" dirty="0"/>
              <a:t>MultiScale Networked Systems</a:t>
            </a:r>
          </a:p>
          <a:p>
            <a:r>
              <a:rPr lang="en-NL" dirty="0"/>
              <a:t>University of Amsterdam</a:t>
            </a:r>
          </a:p>
        </p:txBody>
      </p:sp>
    </p:spTree>
    <p:extLst>
      <p:ext uri="{BB962C8B-B14F-4D97-AF65-F5344CB8AC3E}">
        <p14:creationId xmlns:p14="http://schemas.microsoft.com/office/powerpoint/2010/main" val="335245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518D-FA23-3A46-8502-CACAA070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704492"/>
            <a:ext cx="11834949" cy="348299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dirty="0"/>
              <a:t> Propose an intrusion detection system based on OC-SVM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dirty="0"/>
              <a:t> Establish a dataset containing system calls of modern attacks for containerized applications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dirty="0"/>
              <a:t>container escalation attack, </a:t>
            </a:r>
            <a:r>
              <a:rPr lang="en-GB" dirty="0"/>
              <a:t>brute force attack, adversarial ML attacks.</a:t>
            </a:r>
            <a:endParaRPr lang="en-US" dirty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dirty="0"/>
              <a:t> Accepted by conference </a:t>
            </a:r>
            <a:r>
              <a:rPr lang="en-GB" dirty="0"/>
              <a:t>CSE2021 </a:t>
            </a:r>
            <a:endParaRPr lang="en-US" dirty="0"/>
          </a:p>
          <a:p>
            <a:pPr marL="571500" lvl="1" indent="0">
              <a:buClr>
                <a:srgbClr val="C00000"/>
              </a:buClr>
              <a:buSzPct val="75000"/>
              <a:buNone/>
            </a:pPr>
            <a:endParaRPr lang="en-US"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/>
              <a:t> Propose defence strategies for adversarial ML attacks for IDS 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GB" sz="1400" dirty="0"/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6DD8-CD32-754B-BB8F-1682FA3B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AF7C4-3C41-2D4E-8200-DBCFAF4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1195"/>
            <a:ext cx="12192000" cy="10841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587523-D4B3-EC48-B313-2F927B528987}"/>
              </a:ext>
            </a:extLst>
          </p:cNvPr>
          <p:cNvSpPr txBox="1">
            <a:spLocks/>
          </p:cNvSpPr>
          <p:nvPr/>
        </p:nvSpPr>
        <p:spPr>
          <a:xfrm>
            <a:off x="463826" y="3789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 and future work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730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6AF7C4-3C41-2D4E-8200-DBCFAF4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1195"/>
            <a:ext cx="12192000" cy="108412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74E438-97D7-5944-ADD3-9CB54A3D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70F7C26D-5C5E-F749-A5F7-9D1ED156AD2C}"/>
              </a:ext>
            </a:extLst>
          </p:cNvPr>
          <p:cNvSpPr txBox="1">
            <a:spLocks/>
          </p:cNvSpPr>
          <p:nvPr/>
        </p:nvSpPr>
        <p:spPr>
          <a:xfrm>
            <a:off x="1642674" y="2277212"/>
            <a:ext cx="11459232" cy="9559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latin typeface="Cantarell"/>
                <a:ea typeface="Cantarell"/>
                <a:cs typeface="Cantarell"/>
                <a:sym typeface="Cantarell"/>
              </a:rPr>
              <a:t>THANK YOU AND ANY QUESTIONS?</a:t>
            </a:r>
          </a:p>
        </p:txBody>
      </p:sp>
      <p:sp>
        <p:nvSpPr>
          <p:cNvPr id="8" name="Google Shape;71;p13">
            <a:extLst>
              <a:ext uri="{FF2B5EF4-FFF2-40B4-BE49-F238E27FC236}">
                <a16:creationId xmlns:a16="http://schemas.microsoft.com/office/drawing/2014/main" id="{5E38BFD0-F8F6-A14A-A570-B8382ED49DC8}"/>
              </a:ext>
            </a:extLst>
          </p:cNvPr>
          <p:cNvSpPr txBox="1"/>
          <p:nvPr/>
        </p:nvSpPr>
        <p:spPr>
          <a:xfrm>
            <a:off x="4923638" y="3688560"/>
            <a:ext cx="3098489" cy="103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latin typeface="Cantarell"/>
                <a:sym typeface="Cantarel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www.dl4ld.nl</a:t>
            </a:r>
            <a:endParaRPr lang="en-US" sz="2400" dirty="0">
              <a:latin typeface="Cantarell"/>
              <a:sym typeface="Cantarell"/>
            </a:endParaRPr>
          </a:p>
          <a:p>
            <a:r>
              <a:rPr lang="en-US" sz="2400" u="sng" dirty="0">
                <a:latin typeface="Cantarell"/>
                <a:sym typeface="Cantarell"/>
              </a:rPr>
              <a:t>www.dl4ld.net</a:t>
            </a:r>
            <a:endParaRPr sz="2400" u="sng" dirty="0">
              <a:latin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94821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AE00-9742-9746-BC45-CE9C55BA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180E-D8A4-D047-AF53-C9497DFB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/>
              <a:t> Digital Data Marketplace (DDM) is a digital infrastructure that facilitates secure data exchange and federation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/>
              <a:t> In a DDM, there is a unique identifier for each data and compute object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/>
              <a:t> The parties agree on permissible actions on specific data and compute objects and express them into a policy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/>
              <a:t> The DDM infrastructure implements policy enforcement components</a:t>
            </a:r>
          </a:p>
          <a:p>
            <a:pPr marL="800100" lvl="2" indent="-3429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/>
              <a:t>Preventative countermeasures</a:t>
            </a:r>
          </a:p>
          <a:p>
            <a:pPr marL="800100" lvl="2" indent="-342900" algn="just"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 dirty="0"/>
              <a:t>An Intrusion Detection System (IDS) is essential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58CB2-2D47-2449-8931-21441D13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6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ADFBCC-7895-8944-AF0C-AF9A5D2FF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6727" y="45257"/>
            <a:ext cx="6643255" cy="63110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3FD79-DBE9-4445-BC93-6EC8C9C6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7372F-F0C9-A942-BFCC-2A73BCBF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47A831C-B3E7-F340-8790-863A321AAD68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23AB8-B567-B741-9B29-4FDA323C8F8E}"/>
              </a:ext>
            </a:extLst>
          </p:cNvPr>
          <p:cNvSpPr txBox="1"/>
          <p:nvPr/>
        </p:nvSpPr>
        <p:spPr>
          <a:xfrm>
            <a:off x="356616" y="1426464"/>
            <a:ext cx="3922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Monitor system calls generated by a running container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One Class Support Vector Machine (OC-SVM) for anomaly detection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Model retraining to adapt to dynamic characteristics of the application behavior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/>
              <a:t>The training data is collected in a secured environment and retraining data is analysed and sanitized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7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B7D1-39A2-EB4A-9848-A8D01588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 Support Vector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37F5-DA8C-CA42-94C9-2DC934D8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Classic SVM: Find a hyperplane that separates the normal and abnormal data points with a maximized geometry margin by solving an optimization problem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Maps the input data points into a new feature space of higher or even infinite dimensions with kernel functions</a:t>
            </a:r>
          </a:p>
          <a:p>
            <a:pPr lvl="1" algn="just"/>
            <a:r>
              <a:rPr lang="en-GB" sz="2000" dirty="0"/>
              <a:t>Linear Kernel</a:t>
            </a:r>
          </a:p>
          <a:p>
            <a:pPr lvl="1" algn="just"/>
            <a:r>
              <a:rPr lang="en-GB" sz="2000" dirty="0"/>
              <a:t>Gaussian Kernel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Good at dealing with complex non-linear problems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One-Class SVM: </a:t>
            </a:r>
          </a:p>
          <a:p>
            <a:pPr lvl="1" algn="just"/>
            <a:r>
              <a:rPr lang="en-GB" dirty="0"/>
              <a:t>An unsupervised learning algorithm and does not require any labelled training data</a:t>
            </a:r>
          </a:p>
          <a:p>
            <a:pPr marL="457200" lvl="1" indent="0">
              <a:buNone/>
            </a:pPr>
            <a:endParaRPr lang="en-GB" dirty="0"/>
          </a:p>
          <a:p>
            <a:pPr lvl="1" algn="just"/>
            <a:endParaRPr lang="en-GB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6FB18-E545-2440-8165-938220B9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BDD5-F70E-9842-A348-0B6EBF30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3457-FB62-FF4C-96C4-39F20032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How does the OC-SVM based detection engine perform for detecting modern attacks?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GB" sz="2400" dirty="0"/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/>
              <a:t> Investigate the influence of different configurations</a:t>
            </a:r>
          </a:p>
          <a:p>
            <a:pPr lvl="1"/>
            <a:r>
              <a:rPr lang="en-GB" dirty="0"/>
              <a:t>Segmentation lengths</a:t>
            </a:r>
          </a:p>
          <a:p>
            <a:pPr lvl="1"/>
            <a:r>
              <a:rPr lang="en-GB" dirty="0"/>
              <a:t>Feature extraction methods</a:t>
            </a:r>
          </a:p>
          <a:p>
            <a:pPr lvl="2"/>
            <a:r>
              <a:rPr lang="en-GB" dirty="0"/>
              <a:t>term-frequency (</a:t>
            </a:r>
            <a:r>
              <a:rPr lang="en-GB" dirty="0" err="1"/>
              <a:t>tf</a:t>
            </a:r>
            <a:r>
              <a:rPr lang="en-GB" dirty="0"/>
              <a:t> )</a:t>
            </a:r>
          </a:p>
          <a:p>
            <a:pPr lvl="2"/>
            <a:r>
              <a:rPr lang="en-GB" dirty="0"/>
              <a:t>term frequency-inverse document frequency (</a:t>
            </a:r>
            <a:r>
              <a:rPr lang="en-GB" dirty="0" err="1"/>
              <a:t>tf-idf</a:t>
            </a:r>
            <a:r>
              <a:rPr lang="en-GB" dirty="0"/>
              <a:t> ) </a:t>
            </a:r>
          </a:p>
          <a:p>
            <a:pPr lvl="2"/>
            <a:r>
              <a:rPr lang="en-GB" dirty="0" err="1"/>
              <a:t>ngram</a:t>
            </a:r>
            <a:endParaRPr lang="en-GB" dirty="0"/>
          </a:p>
          <a:p>
            <a:pPr lvl="1"/>
            <a:r>
              <a:rPr lang="en-GB" dirty="0"/>
              <a:t>Kernel functions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1124-CC32-134C-9096-9423752D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58A4-B468-B54D-A09F-147EDDD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Dataset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FC5D-B9DE-E741-BE94-300A7E13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57928" cy="4748911"/>
          </a:xfrm>
        </p:spPr>
        <p:txBody>
          <a:bodyPr>
            <a:normAutofit/>
          </a:bodyPr>
          <a:lstStyle/>
          <a:p>
            <a:r>
              <a:rPr lang="en-GB" sz="1800" dirty="0"/>
              <a:t>The performance of IDS learning algorithms</a:t>
            </a:r>
            <a:r>
              <a:rPr lang="zh-CN" altLang="en-US" sz="1800" dirty="0"/>
              <a:t> </a:t>
            </a:r>
            <a:r>
              <a:rPr lang="en-GB" sz="1800" dirty="0"/>
              <a:t>highly depends on the statistical properties of the training dataset</a:t>
            </a:r>
          </a:p>
          <a:p>
            <a:r>
              <a:rPr lang="en-GB" sz="1800" dirty="0"/>
              <a:t>Currently no public databases containing system call traces of container-specific applications or attacks</a:t>
            </a:r>
          </a:p>
          <a:p>
            <a:r>
              <a:rPr lang="en-US" sz="1800" dirty="0"/>
              <a:t>Dynamic Applications</a:t>
            </a:r>
          </a:p>
          <a:p>
            <a:pPr marL="685800" lvl="2">
              <a:spcBef>
                <a:spcPts val="1000"/>
              </a:spcBef>
            </a:pPr>
            <a:r>
              <a:rPr lang="en-GB" sz="1400" dirty="0"/>
              <a:t>Many users interacting with the system</a:t>
            </a:r>
          </a:p>
          <a:p>
            <a:pPr marL="685800" lvl="2">
              <a:spcBef>
                <a:spcPts val="1000"/>
              </a:spcBef>
            </a:pPr>
            <a:r>
              <a:rPr lang="en-GB" sz="1400" dirty="0"/>
              <a:t>Dynamic workload generation with </a:t>
            </a:r>
            <a:r>
              <a:rPr lang="en-GB" sz="1400" dirty="0" err="1"/>
              <a:t>Jmeter</a:t>
            </a:r>
            <a:endParaRPr lang="en-GB" sz="1400" dirty="0"/>
          </a:p>
          <a:p>
            <a:pPr marL="685800" lvl="2">
              <a:spcBef>
                <a:spcPts val="1000"/>
              </a:spcBef>
            </a:pPr>
            <a:r>
              <a:rPr lang="en-GB" sz="1400" dirty="0"/>
              <a:t>MongoDB, CouchDB</a:t>
            </a:r>
            <a:endParaRPr lang="en-US" sz="1400" dirty="0"/>
          </a:p>
          <a:p>
            <a:r>
              <a:rPr lang="en-US" sz="1800" dirty="0"/>
              <a:t>Static Applications</a:t>
            </a:r>
          </a:p>
          <a:p>
            <a:pPr marL="685800" lvl="2">
              <a:spcBef>
                <a:spcPts val="1000"/>
              </a:spcBef>
            </a:pPr>
            <a:r>
              <a:rPr lang="en-GB" sz="1400" dirty="0"/>
              <a:t>Do not have many users involved and have a more constant execution path every time</a:t>
            </a:r>
          </a:p>
          <a:p>
            <a:pPr marL="685800" lvl="2">
              <a:spcBef>
                <a:spcPts val="1000"/>
              </a:spcBef>
            </a:pPr>
            <a:r>
              <a:rPr lang="en-GB" sz="1400" dirty="0"/>
              <a:t>Train ML models</a:t>
            </a:r>
          </a:p>
          <a:p>
            <a:pPr lvl="1"/>
            <a:endParaRPr lang="en-US" sz="1400" dirty="0"/>
          </a:p>
          <a:p>
            <a:endParaRPr lang="en-US" sz="1800" dirty="0"/>
          </a:p>
          <a:p>
            <a:pPr lvl="1"/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9BC31-E43A-5441-B4D9-CABA038D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CB6B576-469A-A844-928C-E8DDF459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62" y="1341302"/>
            <a:ext cx="6310746" cy="35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663E-1BDE-3447-8F3A-C89530C8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Dataset Construction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E4B3922-08AD-354A-A019-1BA9CEAF5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629" y="1660565"/>
            <a:ext cx="10029371" cy="47432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06322-BB94-BD43-9C38-30067371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1124-CC32-134C-9096-9423752D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5EE1687-7326-3447-BFC7-E4BBA96A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63" y="583430"/>
            <a:ext cx="5047526" cy="3030464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33BACB8-512D-3047-8F62-06EC0FE80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842" y="583430"/>
            <a:ext cx="5047526" cy="3030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07CE4-D7FF-AF41-92C0-463529E798F6}"/>
              </a:ext>
            </a:extLst>
          </p:cNvPr>
          <p:cNvSpPr txBox="1"/>
          <p:nvPr/>
        </p:nvSpPr>
        <p:spPr>
          <a:xfrm>
            <a:off x="1528183" y="583430"/>
            <a:ext cx="30428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CouchDB and Arbitrary Code Execution Attack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A834B-C5FC-8A48-BF36-CA4374C134D5}"/>
              </a:ext>
            </a:extLst>
          </p:cNvPr>
          <p:cNvSpPr txBox="1"/>
          <p:nvPr/>
        </p:nvSpPr>
        <p:spPr>
          <a:xfrm>
            <a:off x="7367211" y="583430"/>
            <a:ext cx="2264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MongoDB and Brute Force Attack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04772A-1785-5046-8BF8-336792F0C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62" y="3613894"/>
            <a:ext cx="5047526" cy="3030464"/>
          </a:xfrm>
          <a:prstGeom prst="rect">
            <a:avLst/>
          </a:prstGeom>
        </p:spPr>
      </p:pic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96ADF1EA-2BE7-9C46-A913-4B6A8446A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440" y="3827535"/>
            <a:ext cx="5047526" cy="30304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F96339-6578-9743-9781-FCC11E42EFBF}"/>
              </a:ext>
            </a:extLst>
          </p:cNvPr>
          <p:cNvSpPr txBox="1"/>
          <p:nvPr/>
        </p:nvSpPr>
        <p:spPr>
          <a:xfrm>
            <a:off x="1528183" y="3689035"/>
            <a:ext cx="3079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Image Classification and Adversarial ML Attack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BBC88-B5E2-9C4D-82E9-C76A27D099A7}"/>
              </a:ext>
            </a:extLst>
          </p:cNvPr>
          <p:cNvSpPr txBox="1"/>
          <p:nvPr/>
        </p:nvSpPr>
        <p:spPr>
          <a:xfrm>
            <a:off x="7929191" y="3625052"/>
            <a:ext cx="1140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49585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BDD5-F70E-9842-A348-0B6EBF30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1124-CC32-134C-9096-9423752D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831C-B3E7-F340-8790-863A321AAD6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64EB641-0B52-864D-BB1E-F44032AEB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1553718"/>
            <a:ext cx="6959600" cy="415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D9359-21A9-0348-9E04-641184D97500}"/>
              </a:ext>
            </a:extLst>
          </p:cNvPr>
          <p:cNvSpPr txBox="1"/>
          <p:nvPr/>
        </p:nvSpPr>
        <p:spPr>
          <a:xfrm>
            <a:off x="7379208" y="1690688"/>
            <a:ext cx="4690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Optimal Configuration: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Feature extraction with </a:t>
            </a:r>
            <a:r>
              <a:rPr lang="en-GB" sz="1600" i="1" dirty="0" err="1"/>
              <a:t>tf</a:t>
            </a:r>
            <a:endParaRPr lang="en-GB" sz="1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Segmentation Length = 30000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Gaussian Kernel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attacks arbitrary code execution and brute force performed on dynamic applications are easier to detect.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More difficult to detect adversarial ML attacks who generates the adversarial samples in the runtime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4671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804</Words>
  <Application>Microsoft Macintosh PowerPoint</Application>
  <PresentationFormat>Widescreen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Cantarell</vt:lpstr>
      <vt:lpstr>Arial</vt:lpstr>
      <vt:lpstr>Calibri</vt:lpstr>
      <vt:lpstr>Calibri Light</vt:lpstr>
      <vt:lpstr>Wingdings</vt:lpstr>
      <vt:lpstr>Office Theme</vt:lpstr>
      <vt:lpstr>A real-time intrusion detection system based on OC-SVM for containerized applications</vt:lpstr>
      <vt:lpstr>Background</vt:lpstr>
      <vt:lpstr>Architecture</vt:lpstr>
      <vt:lpstr>One-class Support Vector Machine</vt:lpstr>
      <vt:lpstr>Experimental Design</vt:lpstr>
      <vt:lpstr>Experimental Dataset Construction</vt:lpstr>
      <vt:lpstr>Experimental Dataset Construction</vt:lpstr>
      <vt:lpstr>PowerPoint Presentation</vt:lpstr>
      <vt:lpstr>Experimental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and discrimination of containerized applications in a Digital Data Marketplace</dc:title>
  <dc:creator>Wei Li - 3ME</dc:creator>
  <cp:lastModifiedBy>Wei Li - 3ME</cp:lastModifiedBy>
  <cp:revision>134</cp:revision>
  <dcterms:created xsi:type="dcterms:W3CDTF">2021-01-25T10:21:08Z</dcterms:created>
  <dcterms:modified xsi:type="dcterms:W3CDTF">2021-06-28T14:07:36Z</dcterms:modified>
</cp:coreProperties>
</file>